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0" r:id="rId4"/>
  </p:sldMasterIdLst>
  <p:notesMasterIdLst>
    <p:notesMasterId r:id="rId17"/>
  </p:notesMasterIdLst>
  <p:sldIdLst>
    <p:sldId id="278" r:id="rId5"/>
    <p:sldId id="314" r:id="rId6"/>
    <p:sldId id="279" r:id="rId7"/>
    <p:sldId id="327" r:id="rId8"/>
    <p:sldId id="333" r:id="rId9"/>
    <p:sldId id="335" r:id="rId10"/>
    <p:sldId id="336" r:id="rId11"/>
    <p:sldId id="316" r:id="rId12"/>
    <p:sldId id="302" r:id="rId13"/>
    <p:sldId id="331" r:id="rId14"/>
    <p:sldId id="332" r:id="rId15"/>
    <p:sldId id="29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42" autoAdjust="0"/>
    <p:restoredTop sz="85368" autoAdjust="0"/>
  </p:normalViewPr>
  <p:slideViewPr>
    <p:cSldViewPr snapToGrid="0">
      <p:cViewPr varScale="1">
        <p:scale>
          <a:sx n="91" d="100"/>
          <a:sy n="91" d="100"/>
        </p:scale>
        <p:origin x="192" y="2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tx1"/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tx1"/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3.jpg>
</file>

<file path=ppt/media/image4.jpeg>
</file>

<file path=ppt/media/image5.jp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048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888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8D38747-4367-4BD2-8D51-C97E202738E2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89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2565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89376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71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E507A8-A5CF-4D38-AB86-7EDDA87A85D4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71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227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464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68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223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E0277FD-7DE6-41D4-930D-AC99F5AFE54E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357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153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073ED0CC-082F-4160-86E5-0D6041F12778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4505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anvas.emory.edu/courses/118454/files/10208766?module_item_id=231456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anvas.emory.edu/courses/118454/files/10208784?module_item_id=231456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D511D2-9CF1-40DE-BB88-A5A48A0E8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9091"/>
          <a:stretch/>
        </p:blipFill>
        <p:spPr>
          <a:xfrm>
            <a:off x="20" y="309500"/>
            <a:ext cx="12191980" cy="68579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0ADCA80-A0B1-4379-94EC-0A1A73BE1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EB4D79C-3A0E-4CB5-9A3D-BB816FD52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839C3D0-536E-4C48-A1C1-D9B718A84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200" y="2142067"/>
            <a:ext cx="3412067" cy="29718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QTM 530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Computing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>
                    <a:lumMod val="50000"/>
                    <a:lumOff val="50000"/>
                  </a:schemeClr>
                </a:solidFill>
              </a:rPr>
              <a:t>Dr. Alejandro S</a:t>
            </a:r>
            <a:r>
              <a:rPr lang="es-CO">
                <a:solidFill>
                  <a:schemeClr val="accent1">
                    <a:lumMod val="50000"/>
                    <a:lumOff val="50000"/>
                  </a:schemeClr>
                </a:solidFill>
              </a:rPr>
              <a:t>ánchez Becerra</a:t>
            </a:r>
            <a:endParaRPr lang="en-US">
              <a:solidFill>
                <a:schemeClr val="accent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BD3A8-CDE4-1696-E619-012C384A2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21" y="1122379"/>
            <a:ext cx="2041228" cy="238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6D88E-8670-FA43-FBF4-188691003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Python using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20BA1-575D-5B62-A4B4-14CCF39FF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74680" cy="435133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Follow the instructions </a:t>
            </a:r>
            <a:r>
              <a:rPr lang="en-US" sz="2000" dirty="0">
                <a:hlinkClick r:id="rId2"/>
              </a:rPr>
              <a:t>Installing Python Using Anaconda</a:t>
            </a:r>
            <a:r>
              <a:rPr lang="en-US" sz="2000" dirty="0"/>
              <a:t> from Canvas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We are using Anaconda virtual environments for this class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For now: Anaconda comes with a Python installation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Questions?</a:t>
            </a:r>
          </a:p>
        </p:txBody>
      </p:sp>
      <p:pic>
        <p:nvPicPr>
          <p:cNvPr id="5" name="Graphic 4" descr="Wireless with solid fill">
            <a:extLst>
              <a:ext uri="{FF2B5EF4-FFF2-40B4-BE49-F238E27FC236}">
                <a16:creationId xmlns:a16="http://schemas.microsoft.com/office/drawing/2014/main" id="{23093577-44EE-6539-737C-8A5405053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7886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996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5D670-030B-64EC-D74E-87FE8398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VS code and connecting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4FDB-D7C5-C8E2-5345-24F14ABAD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Follow the instructions </a:t>
            </a:r>
            <a:r>
              <a:rPr lang="en-US" dirty="0">
                <a:hlinkClick r:id="rId2"/>
              </a:rPr>
              <a:t>Installing Visual Studio Code and Connecting it with Anaconda</a:t>
            </a:r>
            <a:r>
              <a:rPr lang="en-US" dirty="0"/>
              <a:t> from Canvas</a:t>
            </a:r>
          </a:p>
          <a:p>
            <a:pPr algn="just"/>
            <a:endParaRPr lang="en-US" dirty="0"/>
          </a:p>
          <a:p>
            <a:pPr algn="just"/>
            <a:r>
              <a:rPr lang="en-US" b="1" dirty="0"/>
              <a:t>For now:</a:t>
            </a:r>
            <a:r>
              <a:rPr lang="en-US" dirty="0"/>
              <a:t> know that “</a:t>
            </a:r>
            <a:r>
              <a:rPr lang="en-US" i="1" dirty="0"/>
              <a:t>base</a:t>
            </a:r>
            <a:r>
              <a:rPr lang="en-US" dirty="0"/>
              <a:t>” is the default Anaconda virtual environment that comes by default with the installation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next step is to check if the connection between VS code and Anaconda worked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ym typeface="Wingdings" panose="05000000000000000000" pitchFamily="2" charset="2"/>
              </a:rPr>
              <a:t>the Python: Select Interpreter option should include Python (‘base’)</a:t>
            </a:r>
            <a:endParaRPr lang="en-US" b="1" dirty="0"/>
          </a:p>
          <a:p>
            <a:pPr algn="just"/>
            <a:endParaRPr lang="en-US" dirty="0"/>
          </a:p>
        </p:txBody>
      </p:sp>
      <p:pic>
        <p:nvPicPr>
          <p:cNvPr id="4" name="Graphic 3" descr="Wireless with solid fill">
            <a:extLst>
              <a:ext uri="{FF2B5EF4-FFF2-40B4-BE49-F238E27FC236}">
                <a16:creationId xmlns:a16="http://schemas.microsoft.com/office/drawing/2014/main" id="{57155B3A-1BCE-EA93-876C-54FCEBC82E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01303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58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7">
            <a:extLst>
              <a:ext uri="{FF2B5EF4-FFF2-40B4-BE49-F238E27FC236}">
                <a16:creationId xmlns:a16="http://schemas.microsoft.com/office/drawing/2014/main" id="{056D2DA9-0C18-63E6-022C-DC1E5F3FBE54}"/>
              </a:ext>
            </a:extLst>
          </p:cNvPr>
          <p:cNvSpPr/>
          <p:nvPr/>
        </p:nvSpPr>
        <p:spPr>
          <a:xfrm>
            <a:off x="545211" y="2261466"/>
            <a:ext cx="4074864" cy="3932768"/>
          </a:xfrm>
          <a:prstGeom prst="cloud">
            <a:avLst/>
          </a:prstGeom>
          <a:solidFill>
            <a:schemeClr val="bg1">
              <a:alpha val="89094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80" name="Picture 12" descr="Project Jupyter | Home">
            <a:extLst>
              <a:ext uri="{FF2B5EF4-FFF2-40B4-BE49-F238E27FC236}">
                <a16:creationId xmlns:a16="http://schemas.microsoft.com/office/drawing/2014/main" id="{120AB4D3-ECB1-DE71-B2ED-436594DA7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1245823" y="3677391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4" name="Picture 16">
            <a:extLst>
              <a:ext uri="{FF2B5EF4-FFF2-40B4-BE49-F238E27FC236}">
                <a16:creationId xmlns:a16="http://schemas.microsoft.com/office/drawing/2014/main" id="{1571F8A5-5098-EEC1-C63A-A88A18CA2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431" y="2234582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D0A1AB9-2D18-9F9C-4529-9D40B2C02E7D}"/>
              </a:ext>
            </a:extLst>
          </p:cNvPr>
          <p:cNvSpPr txBox="1"/>
          <p:nvPr/>
        </p:nvSpPr>
        <p:spPr>
          <a:xfrm>
            <a:off x="10096381" y="2796669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122346-C0E3-22DC-1CA4-AA580414E0EC}"/>
              </a:ext>
            </a:extLst>
          </p:cNvPr>
          <p:cNvSpPr txBox="1"/>
          <p:nvPr/>
        </p:nvSpPr>
        <p:spPr>
          <a:xfrm>
            <a:off x="9048171" y="2612991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7B1BB473-0C25-B6B9-6406-D1971DE58B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334395" y="3437905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Project Jupyter | Home">
            <a:extLst>
              <a:ext uri="{FF2B5EF4-FFF2-40B4-BE49-F238E27FC236}">
                <a16:creationId xmlns:a16="http://schemas.microsoft.com/office/drawing/2014/main" id="{9E44D352-869E-BFF6-D20F-78399BBC3F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1880865" y="4557782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urple github 10 icon - Free purple site logo icons">
            <a:extLst>
              <a:ext uri="{FF2B5EF4-FFF2-40B4-BE49-F238E27FC236}">
                <a16:creationId xmlns:a16="http://schemas.microsoft.com/office/drawing/2014/main" id="{6B55BD49-38A6-E597-AEC8-D4A7851EF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722" y="4775872"/>
            <a:ext cx="1450280" cy="145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B1CA6-89B0-434A-0B9D-D97E437B84CC}"/>
              </a:ext>
            </a:extLst>
          </p:cNvPr>
          <p:cNvSpPr txBox="1"/>
          <p:nvPr/>
        </p:nvSpPr>
        <p:spPr>
          <a:xfrm>
            <a:off x="6096000" y="4557782"/>
            <a:ext cx="30834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Github:</a:t>
            </a:r>
          </a:p>
          <a:p>
            <a:r>
              <a:rPr lang="en-US" dirty="0"/>
              <a:t>A file management system in the cloud (with desktop app)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Has version control</a:t>
            </a:r>
          </a:p>
          <a:p>
            <a:pPr marL="285750" indent="-285750">
              <a:buFontTx/>
              <a:buChar char="-"/>
            </a:pPr>
            <a:r>
              <a:rPr lang="en-US" dirty="0"/>
              <a:t>Great for collaborative programming</a:t>
            </a:r>
          </a:p>
        </p:txBody>
      </p:sp>
      <p:pic>
        <p:nvPicPr>
          <p:cNvPr id="12" name="Picture 12" descr="Project Jupyter | Home">
            <a:extLst>
              <a:ext uri="{FF2B5EF4-FFF2-40B4-BE49-F238E27FC236}">
                <a16:creationId xmlns:a16="http://schemas.microsoft.com/office/drawing/2014/main" id="{2F2BE883-D0F8-E5E9-2A24-3DBD09ACA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1696886" y="2747610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5452238" y="2839370"/>
            <a:ext cx="1045028" cy="55517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7B1AA0-9403-C73C-F921-887FC33B0D3A}"/>
              </a:ext>
            </a:extLst>
          </p:cNvPr>
          <p:cNvSpPr txBox="1"/>
          <p:nvPr/>
        </p:nvSpPr>
        <p:spPr>
          <a:xfrm>
            <a:off x="5029200" y="548640"/>
            <a:ext cx="157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Lecture Notes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BBF6C5-077A-08F1-B148-872A0543AEB2}"/>
              </a:ext>
            </a:extLst>
          </p:cNvPr>
          <p:cNvSpPr txBox="1"/>
          <p:nvPr/>
        </p:nvSpPr>
        <p:spPr>
          <a:xfrm>
            <a:off x="7170238" y="3401370"/>
            <a:ext cx="198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</a:t>
            </a:r>
            <a:endParaRPr lang="en-US" sz="1200" dirty="0"/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C0EAF80A-FF24-D1FB-A069-8DDA62228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7854" y="2234582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88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201674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6456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F3285-3216-C07A-FB54-01A994D95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6345" y="747608"/>
            <a:ext cx="3631582" cy="810437"/>
          </a:xfrm>
        </p:spPr>
        <p:txBody>
          <a:bodyPr>
            <a:normAutofit/>
          </a:bodyPr>
          <a:lstStyle/>
          <a:p>
            <a:r>
              <a:rPr lang="en-US" dirty="0"/>
              <a:t>Main Instructor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CD2F4-630A-1C77-0ABB-6540E0BA0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6725" y="2119401"/>
            <a:ext cx="4592874" cy="367018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name is Alejandro Sánchez Becerra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 I did my Ph.D. in Economics at the University of Pennsylvania and completed a post-doc at New York University.</a:t>
            </a:r>
          </a:p>
          <a:p>
            <a:pPr marL="0" indent="0" algn="just">
              <a:buNone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I’m originally from Bogotá, Colombia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 My research focuses on causal inference, machine learning, and network analysis.</a:t>
            </a:r>
          </a:p>
        </p:txBody>
      </p:sp>
      <p:sp>
        <p:nvSpPr>
          <p:cNvPr id="7" name="AutoShape 2" descr="No photo description available.">
            <a:extLst>
              <a:ext uri="{FF2B5EF4-FFF2-40B4-BE49-F238E27FC236}">
                <a16:creationId xmlns:a16="http://schemas.microsoft.com/office/drawing/2014/main" id="{C9C9E0C5-FD02-F716-B924-E4719521C9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457" y="319708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6" name="Picture 4" descr="Bogotá Family Vacation Guide | Things to See &amp; Do | Four Seasons">
            <a:extLst>
              <a:ext uri="{FF2B5EF4-FFF2-40B4-BE49-F238E27FC236}">
                <a16:creationId xmlns:a16="http://schemas.microsoft.com/office/drawing/2014/main" id="{C5123AC7-8839-2F4A-2CB6-49613E255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203" y="3677290"/>
            <a:ext cx="5098176" cy="2112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03E53B-018C-D27D-B8EB-A8C5DE708215}"/>
              </a:ext>
            </a:extLst>
          </p:cNvPr>
          <p:cNvSpPr txBox="1">
            <a:spLocks/>
          </p:cNvSpPr>
          <p:nvPr/>
        </p:nvSpPr>
        <p:spPr>
          <a:xfrm>
            <a:off x="6759948" y="2119401"/>
            <a:ext cx="4592874" cy="1355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Sam Yin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 Ph.D. Student in Biostatistics at Emory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E1B775-E179-92D0-D437-855C2D12F2A8}"/>
              </a:ext>
            </a:extLst>
          </p:cNvPr>
          <p:cNvSpPr txBox="1">
            <a:spLocks/>
          </p:cNvSpPr>
          <p:nvPr/>
        </p:nvSpPr>
        <p:spPr>
          <a:xfrm>
            <a:off x="7099758" y="735561"/>
            <a:ext cx="3913254" cy="8104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TEACHING ASSISTANT</a:t>
            </a:r>
          </a:p>
        </p:txBody>
      </p:sp>
    </p:spTree>
    <p:extLst>
      <p:ext uri="{BB962C8B-B14F-4D97-AF65-F5344CB8AC3E}">
        <p14:creationId xmlns:p14="http://schemas.microsoft.com/office/powerpoint/2010/main" val="194501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741856D-B06C-BB0C-D5EC-31116422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302527"/>
            <a:ext cx="6571518" cy="1450757"/>
          </a:xfrm>
        </p:spPr>
        <p:txBody>
          <a:bodyPr>
            <a:normAutofit/>
          </a:bodyPr>
          <a:lstStyle/>
          <a:p>
            <a:r>
              <a:rPr lang="en-US" dirty="0"/>
              <a:t>My teaching philosophy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92AA1E-D4A7-371E-0DA8-526339B84B56}"/>
              </a:ext>
            </a:extLst>
          </p:cNvPr>
          <p:cNvSpPr txBox="1"/>
          <p:nvPr/>
        </p:nvSpPr>
        <p:spPr>
          <a:xfrm>
            <a:off x="934278" y="2294760"/>
            <a:ext cx="1060505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Interactive classes with hand-on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Introduce key data science tools through real world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Encourage creative exploration.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One-on-one advising in office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Combination of theory and practice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Mentoring on communication</a:t>
            </a:r>
          </a:p>
        </p:txBody>
      </p:sp>
      <p:pic>
        <p:nvPicPr>
          <p:cNvPr id="3" name="Graphic 2" descr="Wireless with solid fill">
            <a:extLst>
              <a:ext uri="{FF2B5EF4-FFF2-40B4-BE49-F238E27FC236}">
                <a16:creationId xmlns:a16="http://schemas.microsoft.com/office/drawing/2014/main" id="{9746CA8A-C257-9D97-C1FB-9AD7441C81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7886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5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D14D7-F58F-420B-A656-85434D7D2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1C60AC-EF8D-B16E-CD83-CFDD7AA9790C}"/>
              </a:ext>
            </a:extLst>
          </p:cNvPr>
          <p:cNvSpPr txBox="1"/>
          <p:nvPr/>
        </p:nvSpPr>
        <p:spPr>
          <a:xfrm>
            <a:off x="838200" y="2213535"/>
            <a:ext cx="7294418" cy="2939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2000" b="1" dirty="0"/>
              <a:t>CLASS REQUIREMENTS 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 err="1"/>
              <a:t>Homeworks</a:t>
            </a:r>
            <a:r>
              <a:rPr lang="en-US" sz="2000" dirty="0"/>
              <a:t> (60% total):</a:t>
            </a:r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	6 </a:t>
            </a:r>
            <a:r>
              <a:rPr lang="en-US" sz="2000" dirty="0" err="1"/>
              <a:t>homeworks</a:t>
            </a:r>
            <a:endParaRPr lang="en-US" sz="2000" dirty="0"/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Self-directed projects 30%)</a:t>
            </a:r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	3 written deliverables</a:t>
            </a:r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In-class workshop (10%)</a:t>
            </a:r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	Last day of class</a:t>
            </a:r>
          </a:p>
          <a:p>
            <a:pPr marL="342900" indent="-342900">
              <a:spcAft>
                <a:spcPts val="115"/>
              </a:spcAft>
              <a:buFontTx/>
              <a:buChar char="-"/>
            </a:pP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FC2E7A-EF98-14AC-C216-1549AA3D5B04}"/>
              </a:ext>
            </a:extLst>
          </p:cNvPr>
          <p:cNvSpPr txBox="1"/>
          <p:nvPr/>
        </p:nvSpPr>
        <p:spPr>
          <a:xfrm>
            <a:off x="6802904" y="2213535"/>
            <a:ext cx="432464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2000" b="1" dirty="0"/>
              <a:t>HOMEWORK POLICY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endParaRPr lang="en-US" sz="2000" dirty="0"/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- All assignments submitted past the deadline will be graded for half credit.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- We will automatically drop the worst homework assignment.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603D186-832F-CFFF-2142-60A0F25C7C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476347"/>
              </p:ext>
            </p:extLst>
          </p:nvPr>
        </p:nvGraphicFramePr>
        <p:xfrm>
          <a:off x="1870865" y="5440807"/>
          <a:ext cx="8450270" cy="609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45027">
                  <a:extLst>
                    <a:ext uri="{9D8B030D-6E8A-4147-A177-3AD203B41FA5}">
                      <a16:colId xmlns:a16="http://schemas.microsoft.com/office/drawing/2014/main" val="706129652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3730149986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624845969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1338961139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3791004414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579146745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3534083279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3335757908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4099010805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12912415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A-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B+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B-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C+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C-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3586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</a:rPr>
                        <a:t>93+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87-92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83-86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80-82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75-79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70-74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65-69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60-64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55-59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0-54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858565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1659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C916D-19E9-C1E2-DF8A-E612ED733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CONTENT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445E3-3EE6-E620-66E9-FC641F3B6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 2" panose="05020102010507070707" pitchFamily="18" charset="2"/>
              <a:buAutoNum type="arabicPeriod"/>
            </a:pPr>
            <a:r>
              <a:rPr lang="en-US" sz="2000" dirty="0"/>
              <a:t>Programming essentials in Python </a:t>
            </a:r>
          </a:p>
          <a:p>
            <a:pPr marL="342900" indent="-342900">
              <a:buFont typeface="Wingdings 2" panose="05020102010507070707" pitchFamily="18" charset="2"/>
              <a:buAutoNum type="arabicPeriod"/>
            </a:pPr>
            <a:r>
              <a:rPr lang="en-US" sz="2000" dirty="0"/>
              <a:t>Process automation</a:t>
            </a:r>
          </a:p>
          <a:p>
            <a:pPr marL="342900" indent="-342900">
              <a:buFont typeface="Wingdings 2" panose="05020102010507070707" pitchFamily="18" charset="2"/>
              <a:buAutoNum type="arabicPeriod"/>
            </a:pPr>
            <a:r>
              <a:rPr lang="en-US" sz="2000" dirty="0"/>
              <a:t>Model deployment (introduction to key ML toolkits)</a:t>
            </a:r>
          </a:p>
          <a:p>
            <a:pPr marL="342900" indent="-342900">
              <a:buFont typeface="Wingdings 2" panose="05020102010507070707" pitchFamily="18" charset="2"/>
              <a:buAutoNum type="arabicPeriod"/>
            </a:pPr>
            <a:r>
              <a:rPr lang="en-US" sz="2000" dirty="0"/>
              <a:t>Database and production environment</a:t>
            </a:r>
          </a:p>
          <a:p>
            <a:pPr marL="342900" indent="-342900">
              <a:buFont typeface="Wingdings 2" panose="05020102010507070707" pitchFamily="18" charset="2"/>
              <a:buAutoNum type="arabicPeriod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Check Canvas for any adjustments to class schedule.</a:t>
            </a:r>
          </a:p>
        </p:txBody>
      </p:sp>
    </p:spTree>
    <p:extLst>
      <p:ext uri="{BB962C8B-B14F-4D97-AF65-F5344CB8AC3E}">
        <p14:creationId xmlns:p14="http://schemas.microsoft.com/office/powerpoint/2010/main" val="201289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87952-81BF-0AE6-801F-FFD686420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CONTENT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5B0E0-6109-9F90-B198-C51822914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Key class announcements and assignments:</a:t>
            </a:r>
          </a:p>
          <a:p>
            <a:pPr marL="0" indent="0">
              <a:buNone/>
            </a:pPr>
            <a:r>
              <a:rPr lang="en-US" sz="3200" dirty="0" err="1"/>
              <a:t>canvas.emory.edu</a:t>
            </a:r>
            <a:endParaRPr lang="en-US" sz="3200" dirty="0"/>
          </a:p>
          <a:p>
            <a:pPr marL="0" indent="0">
              <a:buNone/>
            </a:pPr>
            <a:r>
              <a:rPr lang="en-US" sz="2000" dirty="0"/>
              <a:t>Class material will be regularly updated on </a:t>
            </a:r>
            <a:r>
              <a:rPr lang="en-US" sz="2000" dirty="0" err="1"/>
              <a:t>Github</a:t>
            </a:r>
            <a:r>
              <a:rPr lang="en-US" sz="2000" dirty="0"/>
              <a:t> (see instructions on Canvas)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59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429076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0382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E6A3EB-FF53-67EC-DBF5-F1CB80DE7C90}"/>
              </a:ext>
            </a:extLst>
          </p:cNvPr>
          <p:cNvSpPr txBox="1"/>
          <p:nvPr/>
        </p:nvSpPr>
        <p:spPr>
          <a:xfrm>
            <a:off x="5449591" y="3988868"/>
            <a:ext cx="19859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 Interactive Development Environment (IDE)</a:t>
            </a:r>
          </a:p>
          <a:p>
            <a:endParaRPr lang="en-US" sz="1200" dirty="0">
              <a:solidFill>
                <a:srgbClr val="0070C0"/>
              </a:solidFill>
            </a:endParaRPr>
          </a:p>
          <a:p>
            <a:r>
              <a:rPr lang="en-US" sz="1200" dirty="0"/>
              <a:t>Environment where the user writes the scripts</a:t>
            </a: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2812CE6E-CC96-5E19-8762-E898831D8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1466" y="3402401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A12484-B326-A99E-5E0E-FB3E9D38885C}"/>
              </a:ext>
            </a:extLst>
          </p:cNvPr>
          <p:cNvSpPr txBox="1"/>
          <p:nvPr/>
        </p:nvSpPr>
        <p:spPr>
          <a:xfrm>
            <a:off x="8993418" y="3600671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2BC5F8-CB67-C39C-E029-8F3805784755}"/>
              </a:ext>
            </a:extLst>
          </p:cNvPr>
          <p:cNvSpPr txBox="1"/>
          <p:nvPr/>
        </p:nvSpPr>
        <p:spPr>
          <a:xfrm>
            <a:off x="7426973" y="3052533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sp>
        <p:nvSpPr>
          <p:cNvPr id="8" name="Right Arrow 22">
            <a:extLst>
              <a:ext uri="{FF2B5EF4-FFF2-40B4-BE49-F238E27FC236}">
                <a16:creationId xmlns:a16="http://schemas.microsoft.com/office/drawing/2014/main" id="{47A3CAEE-D5C0-F38F-0CC0-62764548D380}"/>
              </a:ext>
            </a:extLst>
          </p:cNvPr>
          <p:cNvSpPr/>
          <p:nvPr/>
        </p:nvSpPr>
        <p:spPr>
          <a:xfrm>
            <a:off x="4053473" y="3176187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011967-AFA2-69D1-4C1A-8D03D11F1C3B}"/>
              </a:ext>
            </a:extLst>
          </p:cNvPr>
          <p:cNvSpPr txBox="1"/>
          <p:nvPr/>
        </p:nvSpPr>
        <p:spPr>
          <a:xfrm>
            <a:off x="1163494" y="863174"/>
            <a:ext cx="771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Our class in a nutshell 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DEA7C7-218C-C690-5A03-A0C29FEEEAF9}"/>
              </a:ext>
            </a:extLst>
          </p:cNvPr>
          <p:cNvSpPr txBox="1"/>
          <p:nvPr/>
        </p:nvSpPr>
        <p:spPr>
          <a:xfrm>
            <a:off x="1763749" y="4167093"/>
            <a:ext cx="21628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Script File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File with code in the Python </a:t>
            </a:r>
            <a:r>
              <a:rPr lang="en-US" sz="1200" b="1" dirty="0"/>
              <a:t>programming language.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Instructions for the program to follow</a:t>
            </a:r>
          </a:p>
        </p:txBody>
      </p:sp>
      <p:pic>
        <p:nvPicPr>
          <p:cNvPr id="11" name="Picture 12" descr="Project Jupyter | Home">
            <a:extLst>
              <a:ext uri="{FF2B5EF4-FFF2-40B4-BE49-F238E27FC236}">
                <a16:creationId xmlns:a16="http://schemas.microsoft.com/office/drawing/2014/main" id="{55299D6B-9CB6-416D-187E-2E0D289CA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161" y="2709628"/>
            <a:ext cx="2639140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>
            <a:extLst>
              <a:ext uri="{FF2B5EF4-FFF2-40B4-BE49-F238E27FC236}">
                <a16:creationId xmlns:a16="http://schemas.microsoft.com/office/drawing/2014/main" id="{0ED4B6CB-A9F6-1B18-24AC-5BC070C7C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7207" y="2822080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FAA3E03-8BBA-9F6D-A1E1-8B1D0D272C3D}"/>
              </a:ext>
            </a:extLst>
          </p:cNvPr>
          <p:cNvSpPr txBox="1"/>
          <p:nvPr/>
        </p:nvSpPr>
        <p:spPr>
          <a:xfrm>
            <a:off x="8274448" y="4640417"/>
            <a:ext cx="2335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b="1" dirty="0"/>
              <a:t>Programming language </a:t>
            </a:r>
            <a:r>
              <a:rPr lang="en-US" sz="1200" dirty="0"/>
              <a:t>we use to write the instructions 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242CAA-3556-82D2-FC85-257265BE4F0B}"/>
              </a:ext>
            </a:extLst>
          </p:cNvPr>
          <p:cNvSpPr/>
          <p:nvPr/>
        </p:nvSpPr>
        <p:spPr>
          <a:xfrm>
            <a:off x="8104653" y="2093607"/>
            <a:ext cx="2505124" cy="3920738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92A80-89EE-1931-3A9F-E2D913A993A9}"/>
              </a:ext>
            </a:extLst>
          </p:cNvPr>
          <p:cNvSpPr txBox="1"/>
          <p:nvPr/>
        </p:nvSpPr>
        <p:spPr>
          <a:xfrm>
            <a:off x="8176547" y="6082137"/>
            <a:ext cx="218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Virtual Environment </a:t>
            </a:r>
          </a:p>
        </p:txBody>
      </p:sp>
      <p:pic>
        <p:nvPicPr>
          <p:cNvPr id="1028" name="Picture 4" descr="Anaconda (Python distribution) - Wikipedia">
            <a:extLst>
              <a:ext uri="{FF2B5EF4-FFF2-40B4-BE49-F238E27FC236}">
                <a16:creationId xmlns:a16="http://schemas.microsoft.com/office/drawing/2014/main" id="{71130BED-91D7-A86C-D0C2-45691CEE2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3138" y="2313405"/>
            <a:ext cx="1451175" cy="7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0154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ividend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1A3260"/>
    </a:accent1>
    <a:accent2>
      <a:srgbClr val="4590B8"/>
    </a:accent2>
    <a:accent3>
      <a:srgbClr val="45CBE8"/>
    </a:accent3>
    <a:accent4>
      <a:srgbClr val="969FA7"/>
    </a:accent4>
    <a:accent5>
      <a:srgbClr val="A2C777"/>
    </a:accent5>
    <a:accent6>
      <a:srgbClr val="42955F"/>
    </a:accent6>
    <a:hlink>
      <a:srgbClr val="828282"/>
    </a:hlink>
    <a:folHlink>
      <a:srgbClr val="A5A5A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purl.org/dc/terms/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  <ds:schemaRef ds:uri="71af3243-3dd4-4a8d-8c0d-dd76da1f02a5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5674</TotalTime>
  <Words>448</Words>
  <Application>Microsoft Macintosh PowerPoint</Application>
  <PresentationFormat>Widescreen</PresentationFormat>
  <Paragraphs>118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Gill Sans MT</vt:lpstr>
      <vt:lpstr>Times New Roman</vt:lpstr>
      <vt:lpstr>Wingdings</vt:lpstr>
      <vt:lpstr>Wingdings 2</vt:lpstr>
      <vt:lpstr>Dividend</vt:lpstr>
      <vt:lpstr>QTM 530 Computing I</vt:lpstr>
      <vt:lpstr>Agenda</vt:lpstr>
      <vt:lpstr>Main Instructor</vt:lpstr>
      <vt:lpstr>My teaching philosophy</vt:lpstr>
      <vt:lpstr>Grading</vt:lpstr>
      <vt:lpstr>COURSE CONTENT </vt:lpstr>
      <vt:lpstr>COURSE CONTENT </vt:lpstr>
      <vt:lpstr>Agenda</vt:lpstr>
      <vt:lpstr>PowerPoint Presentation</vt:lpstr>
      <vt:lpstr>Installing Python using Anaconda</vt:lpstr>
      <vt:lpstr>Installing VS code and connecting Anaconda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QTM 151</dc:title>
  <dc:creator>Juan Estrada</dc:creator>
  <cp:lastModifiedBy>Sanchez Becerra, Alejandro</cp:lastModifiedBy>
  <cp:revision>104</cp:revision>
  <dcterms:created xsi:type="dcterms:W3CDTF">2022-08-18T19:06:53Z</dcterms:created>
  <dcterms:modified xsi:type="dcterms:W3CDTF">2024-08-29T00:43:37Z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